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34"/>
  </p:handoutMasterIdLst>
  <p:sldIdLst>
    <p:sldId id="256" r:id="rId2"/>
    <p:sldId id="291" r:id="rId3"/>
    <p:sldId id="257" r:id="rId4"/>
    <p:sldId id="258" r:id="rId5"/>
    <p:sldId id="259" r:id="rId6"/>
    <p:sldId id="260" r:id="rId7"/>
    <p:sldId id="261" r:id="rId8"/>
    <p:sldId id="277" r:id="rId9"/>
    <p:sldId id="263" r:id="rId10"/>
    <p:sldId id="264" r:id="rId11"/>
    <p:sldId id="265" r:id="rId12"/>
    <p:sldId id="278" r:id="rId13"/>
    <p:sldId id="279" r:id="rId14"/>
    <p:sldId id="266" r:id="rId15"/>
    <p:sldId id="269" r:id="rId16"/>
    <p:sldId id="270" r:id="rId17"/>
    <p:sldId id="271" r:id="rId18"/>
    <p:sldId id="288" r:id="rId19"/>
    <p:sldId id="272" r:id="rId20"/>
    <p:sldId id="273" r:id="rId21"/>
    <p:sldId id="274" r:id="rId22"/>
    <p:sldId id="275" r:id="rId23"/>
    <p:sldId id="280" r:id="rId24"/>
    <p:sldId id="281" r:id="rId25"/>
    <p:sldId id="289" r:id="rId26"/>
    <p:sldId id="276" r:id="rId27"/>
    <p:sldId id="283" r:id="rId28"/>
    <p:sldId id="284" r:id="rId29"/>
    <p:sldId id="285" r:id="rId30"/>
    <p:sldId id="286" r:id="rId31"/>
    <p:sldId id="292" r:id="rId32"/>
    <p:sldId id="293" r:id="rId33"/>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fld id="{49425850-4F6A-425A-9846-43D455DFF1F9}" type="datetimeFigureOut">
              <a:rPr lang="en-US" smtClean="0"/>
              <a:pPr/>
              <a:t>4/13/2011</a:t>
            </a:fld>
            <a:endParaRPr lang="en-US"/>
          </a:p>
        </p:txBody>
      </p:sp>
      <p:sp>
        <p:nvSpPr>
          <p:cNvPr id="4" name="Footer Placeholder 3"/>
          <p:cNvSpPr>
            <a:spLocks noGrp="1"/>
          </p:cNvSpPr>
          <p:nvPr>
            <p:ph type="ftr" sz="quarter" idx="2"/>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1440" tIns="45720" rIns="91440" bIns="45720" rtlCol="0" anchor="b"/>
          <a:lstStyle>
            <a:lvl1pPr algn="r">
              <a:defRPr sz="1200"/>
            </a:lvl1pPr>
          </a:lstStyle>
          <a:p>
            <a:fld id="{9037CBBB-9494-497F-BA7F-0C6E9E793AE9}"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56F91970-971D-41F3-93D4-941D2E8549F8}" type="datetimeFigureOut">
              <a:rPr lang="en-US" smtClean="0"/>
              <a:pPr/>
              <a:t>4/13/2011</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2D902E6E-7B78-4748-8DFB-2D6D6DF22B1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6F91970-971D-41F3-93D4-941D2E8549F8}" type="datetimeFigureOut">
              <a:rPr lang="en-US" smtClean="0"/>
              <a:pPr/>
              <a:t>4/13/2011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D902E6E-7B78-4748-8DFB-2D6D6DF22B1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6F91970-971D-41F3-93D4-941D2E8549F8}" type="datetimeFigureOut">
              <a:rPr lang="en-US" smtClean="0"/>
              <a:pPr/>
              <a:t>4/13/2011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D902E6E-7B78-4748-8DFB-2D6D6DF22B1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6F91970-971D-41F3-93D4-941D2E8549F8}" type="datetimeFigureOut">
              <a:rPr lang="en-US" smtClean="0"/>
              <a:pPr/>
              <a:t>4/13/2011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D902E6E-7B78-4748-8DFB-2D6D6DF22B11}"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6F91970-971D-41F3-93D4-941D2E8549F8}" type="datetimeFigureOut">
              <a:rPr lang="en-US" smtClean="0"/>
              <a:pPr/>
              <a:t>4/13/2011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D902E6E-7B78-4748-8DFB-2D6D6DF22B11}"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6F91970-971D-41F3-93D4-941D2E8549F8}" type="datetimeFigureOut">
              <a:rPr lang="en-US" smtClean="0"/>
              <a:pPr/>
              <a:t>4/13/2011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D902E6E-7B78-4748-8DFB-2D6D6DF22B11}"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6F91970-971D-41F3-93D4-941D2E8549F8}" type="datetimeFigureOut">
              <a:rPr lang="en-US" smtClean="0"/>
              <a:pPr/>
              <a:t>4/13/2011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2D902E6E-7B78-4748-8DFB-2D6D6DF22B11}"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56F91970-971D-41F3-93D4-941D2E8549F8}" type="datetimeFigureOut">
              <a:rPr lang="en-US" smtClean="0"/>
              <a:pPr/>
              <a:t>4/13/2011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2D902E6E-7B78-4748-8DFB-2D6D6DF22B11}"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6F91970-971D-41F3-93D4-941D2E8549F8}" type="datetimeFigureOut">
              <a:rPr lang="en-US" smtClean="0"/>
              <a:pPr/>
              <a:t>4/13/2011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2D902E6E-7B78-4748-8DFB-2D6D6DF22B1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56F91970-971D-41F3-93D4-941D2E8549F8}" type="datetimeFigureOut">
              <a:rPr lang="en-US" smtClean="0"/>
              <a:pPr/>
              <a:t>4/13/2011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D902E6E-7B78-4748-8DFB-2D6D6DF22B11}"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56F91970-971D-41F3-93D4-941D2E8549F8}" type="datetimeFigureOut">
              <a:rPr lang="en-US" smtClean="0"/>
              <a:pPr/>
              <a:t>4/13/2011</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2D902E6E-7B78-4748-8DFB-2D6D6DF22B11}"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6F91970-971D-41F3-93D4-941D2E8549F8}" type="datetimeFigureOut">
              <a:rPr lang="en-US" smtClean="0"/>
              <a:pPr/>
              <a:t>4/13/2011</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2D902E6E-7B78-4748-8DFB-2D6D6DF22B1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achieve.org/adp-network" TargetMode="External"/><Relationship Id="rId2" Type="http://schemas.openxmlformats.org/officeDocument/2006/relationships/hyperlink" Target="http://achieve.org/" TargetMode="External"/><Relationship Id="rId1" Type="http://schemas.openxmlformats.org/officeDocument/2006/relationships/slideLayout" Target="../slideLayouts/slideLayout2.xml"/><Relationship Id="rId4" Type="http://schemas.openxmlformats.org/officeDocument/2006/relationships/hyperlink" Target="http://www.p21.org/documents/FINAL_REPORT_PDF09-29-06.pdf"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www.oecd.org/dataoecd/54/12/46643496.pdf" TargetMode="External"/><Relationship Id="rId2" Type="http://schemas.openxmlformats.org/officeDocument/2006/relationships/hyperlink" Target="http://www.skillscommission.org/wp-%09content/uploads/2010/04/High_SkillsLow_Wages.pdf" TargetMode="External"/><Relationship Id="rId1" Type="http://schemas.openxmlformats.org/officeDocument/2006/relationships/slideLayout" Target="../slideLayouts/slideLayout2.xml"/><Relationship Id="rId4" Type="http://schemas.openxmlformats.org/officeDocument/2006/relationships/hyperlink" Target="http://www.k12center.org/rsc/pdf/TuckerSystemModel.pdf"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38201"/>
            <a:ext cx="7772400" cy="1981199"/>
          </a:xfrm>
        </p:spPr>
        <p:txBody>
          <a:bodyPr>
            <a:normAutofit fontScale="90000"/>
          </a:bodyPr>
          <a:lstStyle/>
          <a:p>
            <a:r>
              <a:rPr lang="en-US" dirty="0" smtClean="0"/>
              <a:t>ED573</a:t>
            </a:r>
            <a:br>
              <a:rPr lang="en-US" dirty="0" smtClean="0"/>
            </a:br>
            <a:r>
              <a:rPr lang="en-US" dirty="0" smtClean="0"/>
              <a:t>History of High-Stakes Standardized Assessment</a:t>
            </a:r>
            <a:endParaRPr lang="en-US" dirty="0"/>
          </a:p>
        </p:txBody>
      </p:sp>
      <p:sp>
        <p:nvSpPr>
          <p:cNvPr id="3" name="Subtitle 2"/>
          <p:cNvSpPr>
            <a:spLocks noGrp="1"/>
          </p:cNvSpPr>
          <p:nvPr>
            <p:ph type="subTitle" idx="1"/>
          </p:nvPr>
        </p:nvSpPr>
        <p:spPr>
          <a:xfrm>
            <a:off x="990600" y="3048000"/>
            <a:ext cx="6781800" cy="2286000"/>
          </a:xfrm>
        </p:spPr>
        <p:txBody>
          <a:bodyPr>
            <a:normAutofit/>
          </a:bodyPr>
          <a:lstStyle/>
          <a:p>
            <a:r>
              <a:rPr lang="en-US" dirty="0" smtClean="0">
                <a:solidFill>
                  <a:schemeClr val="tx1"/>
                </a:solidFill>
              </a:rPr>
              <a:t>Many Educators do not like high-stakes standardized test, but do many of teachers and administrators know how they came into existence? </a:t>
            </a:r>
          </a:p>
          <a:p>
            <a:endParaRPr lang="en-US"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endParaRPr lang="en-US" dirty="0" smtClean="0"/>
          </a:p>
          <a:p>
            <a:pPr>
              <a:buNone/>
            </a:pPr>
            <a:r>
              <a:rPr lang="en-US" dirty="0" smtClean="0"/>
              <a:t>By 2000, 49 states plus the District of Columbia and Puerto Rico had content standards in at least three subject areas, according to the Council of Chief State School Officers (CCSSO)</a:t>
            </a:r>
          </a:p>
          <a:p>
            <a:pPr>
              <a:buNone/>
            </a:pPr>
            <a:endParaRPr lang="en-US" dirty="0" smtClean="0"/>
          </a:p>
          <a:p>
            <a:pPr>
              <a:buNone/>
            </a:pPr>
            <a:r>
              <a:rPr lang="en-US" dirty="0" smtClean="0"/>
              <a:t>All states except Nebraska and Iowa had mandated testing in place </a:t>
            </a:r>
            <a:endParaRPr lang="en-US" dirty="0"/>
          </a:p>
        </p:txBody>
      </p:sp>
      <p:sp>
        <p:nvSpPr>
          <p:cNvPr id="2" name="Title 1"/>
          <p:cNvSpPr>
            <a:spLocks noGrp="1"/>
          </p:cNvSpPr>
          <p:nvPr>
            <p:ph type="title"/>
          </p:nvPr>
        </p:nvSpPr>
        <p:spPr/>
        <p:txBody>
          <a:bodyPr/>
          <a:lstStyle/>
          <a:p>
            <a:r>
              <a:rPr lang="en-US" dirty="0" smtClean="0"/>
              <a:t>Things move quickly</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t>The federal education legislation was passed in the early days of 2002, the No Child Left Behind Act (NCLB)</a:t>
            </a:r>
          </a:p>
          <a:p>
            <a:pPr>
              <a:buNone/>
            </a:pPr>
            <a:endParaRPr lang="en-US" dirty="0" smtClean="0"/>
          </a:p>
          <a:p>
            <a:pPr>
              <a:buNone/>
            </a:pPr>
            <a:r>
              <a:rPr lang="en-US" dirty="0" smtClean="0"/>
              <a:t>This was the beginning of the “Era of Accountability”</a:t>
            </a:r>
            <a:endParaRPr lang="en-US" dirty="0"/>
          </a:p>
        </p:txBody>
      </p:sp>
      <p:sp>
        <p:nvSpPr>
          <p:cNvPr id="2" name="Title 1"/>
          <p:cNvSpPr>
            <a:spLocks noGrp="1"/>
          </p:cNvSpPr>
          <p:nvPr>
            <p:ph type="title"/>
          </p:nvPr>
        </p:nvSpPr>
        <p:spPr/>
        <p:txBody>
          <a:bodyPr/>
          <a:lstStyle/>
          <a:p>
            <a:r>
              <a:rPr lang="en-US" dirty="0" smtClean="0"/>
              <a:t>Then….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i="1" dirty="0" smtClean="0"/>
              <a:t>Are they Really Ready to Work</a:t>
            </a:r>
            <a:r>
              <a:rPr lang="en-US" dirty="0" smtClean="0"/>
              <a:t>, </a:t>
            </a:r>
          </a:p>
          <a:p>
            <a:pPr>
              <a:buNone/>
            </a:pPr>
            <a:r>
              <a:rPr lang="en-US" dirty="0" smtClean="0"/>
              <a:t>surveyed four hundred top employers in the United States revealed over 40% of employers of employers respondents rated the level of preparedness of the high school graduates for entry-level jobs as deficient </a:t>
            </a:r>
          </a:p>
          <a:p>
            <a:pPr>
              <a:buNone/>
            </a:pPr>
            <a:endParaRPr lang="en-US" dirty="0" smtClean="0"/>
          </a:p>
          <a:p>
            <a:pPr>
              <a:buNone/>
            </a:pPr>
            <a:r>
              <a:rPr lang="en-US" dirty="0" smtClean="0"/>
              <a:t>					(Conference Board, 2006)</a:t>
            </a:r>
          </a:p>
          <a:p>
            <a:pPr>
              <a:buNone/>
            </a:pPr>
            <a:endParaRPr lang="en-US" dirty="0"/>
          </a:p>
        </p:txBody>
      </p:sp>
      <p:sp>
        <p:nvSpPr>
          <p:cNvPr id="2" name="Title 1"/>
          <p:cNvSpPr>
            <a:spLocks noGrp="1"/>
          </p:cNvSpPr>
          <p:nvPr>
            <p:ph type="title"/>
          </p:nvPr>
        </p:nvSpPr>
        <p:spPr/>
        <p:txBody>
          <a:bodyPr/>
          <a:lstStyle/>
          <a:p>
            <a:r>
              <a:rPr lang="en-US" dirty="0" smtClean="0"/>
              <a:t>A National Report in (2006)</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t>The Governor’s Commission on College and Career Success (2006), noted “the academic distinction which was once held between students going to post-secondary education and those entering directly into the workforce are no longer useful” (p. 5)</a:t>
            </a:r>
          </a:p>
          <a:p>
            <a:pPr>
              <a:buNone/>
            </a:pPr>
            <a:endParaRPr lang="en-US" dirty="0"/>
          </a:p>
        </p:txBody>
      </p:sp>
      <p:sp>
        <p:nvSpPr>
          <p:cNvPr id="2" name="Title 1"/>
          <p:cNvSpPr>
            <a:spLocks noGrp="1"/>
          </p:cNvSpPr>
          <p:nvPr>
            <p:ph type="title"/>
          </p:nvPr>
        </p:nvSpPr>
        <p:spPr/>
        <p:txBody>
          <a:bodyPr/>
          <a:lstStyle/>
          <a:p>
            <a:r>
              <a:rPr lang="en-US" dirty="0" smtClean="0"/>
              <a:t>The same year…</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US" dirty="0" smtClean="0"/>
              <a:t>A 2009 PISA report, which was produced through research conducted by the Organization for Economic Cooperation and Development (OECD) shows the United States is significantly below the OECD average in mathematics </a:t>
            </a:r>
          </a:p>
          <a:p>
            <a:pPr>
              <a:buNone/>
            </a:pPr>
            <a:endParaRPr lang="en-US" dirty="0" smtClean="0"/>
          </a:p>
          <a:p>
            <a:pPr>
              <a:buNone/>
            </a:pPr>
            <a:r>
              <a:rPr lang="en-US" dirty="0" smtClean="0"/>
              <a:t>							(NCES, 2011)</a:t>
            </a:r>
          </a:p>
          <a:p>
            <a:pPr>
              <a:buNone/>
            </a:pPr>
            <a:endParaRPr lang="en-US" dirty="0" smtClean="0"/>
          </a:p>
          <a:p>
            <a:pPr>
              <a:buNone/>
            </a:pPr>
            <a:endParaRPr lang="en-US" dirty="0" smtClean="0"/>
          </a:p>
        </p:txBody>
      </p:sp>
      <p:sp>
        <p:nvSpPr>
          <p:cNvPr id="2" name="Title 1"/>
          <p:cNvSpPr>
            <a:spLocks noGrp="1"/>
          </p:cNvSpPr>
          <p:nvPr>
            <p:ph type="title"/>
          </p:nvPr>
        </p:nvSpPr>
        <p:spPr/>
        <p:txBody>
          <a:bodyPr/>
          <a:lstStyle/>
          <a:p>
            <a:r>
              <a:rPr lang="en-US" dirty="0" smtClean="0"/>
              <a:t>A few years later…</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a:buNone/>
            </a:pPr>
            <a:r>
              <a:rPr lang="en-US" dirty="0" smtClean="0"/>
              <a:t>To measure the implementation of the </a:t>
            </a:r>
            <a:r>
              <a:rPr lang="en-US" u="sng" dirty="0" smtClean="0"/>
              <a:t>common core standards</a:t>
            </a:r>
            <a:r>
              <a:rPr lang="en-US" dirty="0" smtClean="0"/>
              <a:t> USDOE has set aside $350 million to develop and implement the tests aligned to the voluntary national standards. </a:t>
            </a:r>
          </a:p>
          <a:p>
            <a:pPr>
              <a:buNone/>
            </a:pPr>
            <a:endParaRPr lang="en-US" dirty="0" smtClean="0"/>
          </a:p>
          <a:p>
            <a:pPr>
              <a:buNone/>
            </a:pPr>
            <a:r>
              <a:rPr lang="en-US" dirty="0" smtClean="0"/>
              <a:t>Once again, policymakers, educators, and the general public are looking to student assessment as a catalyst for educational reform, based on its ability to leverage instructional improvement and to hold schools accountable for their results </a:t>
            </a:r>
            <a:endParaRPr lang="en-US" dirty="0"/>
          </a:p>
        </p:txBody>
      </p:sp>
      <p:sp>
        <p:nvSpPr>
          <p:cNvPr id="2" name="Title 1"/>
          <p:cNvSpPr>
            <a:spLocks noGrp="1"/>
          </p:cNvSpPr>
          <p:nvPr>
            <p:ph type="title"/>
          </p:nvPr>
        </p:nvSpPr>
        <p:spPr/>
        <p:txBody>
          <a:bodyPr/>
          <a:lstStyle/>
          <a:p>
            <a:r>
              <a:rPr lang="en-US" dirty="0" smtClean="0"/>
              <a:t>Common Core is what we need</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a:buNone/>
            </a:pPr>
            <a:r>
              <a:rPr lang="en-US" dirty="0" smtClean="0"/>
              <a:t>The PSSA, according to the report, </a:t>
            </a:r>
            <a:r>
              <a:rPr lang="en-US" i="1" dirty="0" smtClean="0"/>
              <a:t>Relationship Among Pennsylvania System of School Assessment (PSSA) Scores, University Proficiency Exams, and College Course Graduation in English and Mathematics</a:t>
            </a:r>
            <a:r>
              <a:rPr lang="en-US" dirty="0" smtClean="0"/>
              <a:t>,</a:t>
            </a:r>
            <a:r>
              <a:rPr lang="en-US" i="1" dirty="0" smtClean="0"/>
              <a:t> </a:t>
            </a:r>
            <a:r>
              <a:rPr lang="en-US" dirty="0" smtClean="0"/>
              <a:t>completed for the PDE indicates the PSSA is a valid predictor of a student’s readiness to succeed in current college-level work or entry-level jobs</a:t>
            </a:r>
          </a:p>
          <a:p>
            <a:pPr>
              <a:buNone/>
            </a:pPr>
            <a:endParaRPr lang="en-US" dirty="0" smtClean="0"/>
          </a:p>
          <a:p>
            <a:pPr>
              <a:buNone/>
            </a:pPr>
            <a:r>
              <a:rPr lang="en-US" dirty="0" smtClean="0"/>
              <a:t>					Sinclair and Thacker (2005)</a:t>
            </a:r>
            <a:endParaRPr lang="en-US" dirty="0"/>
          </a:p>
        </p:txBody>
      </p:sp>
      <p:sp>
        <p:nvSpPr>
          <p:cNvPr id="2" name="Title 1"/>
          <p:cNvSpPr>
            <a:spLocks noGrp="1"/>
          </p:cNvSpPr>
          <p:nvPr>
            <p:ph type="title"/>
          </p:nvPr>
        </p:nvSpPr>
        <p:spPr/>
        <p:txBody>
          <a:bodyPr/>
          <a:lstStyle/>
          <a:p>
            <a:r>
              <a:rPr lang="en-US" dirty="0" smtClean="0"/>
              <a:t>But we already have the PSSA</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t>According to the Governor’s Commission on College and Career Success (2006), students performing at proficient or above on the 11</a:t>
            </a:r>
            <a:r>
              <a:rPr lang="en-US" baseline="30000" dirty="0" smtClean="0"/>
              <a:t>th</a:t>
            </a:r>
            <a:r>
              <a:rPr lang="en-US" dirty="0" smtClean="0"/>
              <a:t> grade PSSA, have a 90% chance of placing directly into college-level courses with no need for remediation</a:t>
            </a:r>
            <a:endParaRPr lang="en-US" dirty="0"/>
          </a:p>
        </p:txBody>
      </p:sp>
      <p:sp>
        <p:nvSpPr>
          <p:cNvPr id="2" name="Title 1"/>
          <p:cNvSpPr>
            <a:spLocks noGrp="1"/>
          </p:cNvSpPr>
          <p:nvPr>
            <p:ph type="title"/>
          </p:nvPr>
        </p:nvSpPr>
        <p:spPr/>
        <p:txBody>
          <a:bodyPr/>
          <a:lstStyle/>
          <a:p>
            <a:r>
              <a:rPr lang="en-US" dirty="0" smtClean="0"/>
              <a:t>Remediation?</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a:buNone/>
            </a:pPr>
            <a:r>
              <a:rPr lang="en-US" dirty="0" smtClean="0"/>
              <a:t>According to the National Center for Educational Statistics (2000), approximately 28% of all students entering college need some type of remediation. </a:t>
            </a:r>
          </a:p>
          <a:p>
            <a:pPr>
              <a:buNone/>
            </a:pPr>
            <a:endParaRPr lang="en-US" dirty="0" smtClean="0"/>
          </a:p>
          <a:p>
            <a:pPr>
              <a:buNone/>
            </a:pPr>
            <a:r>
              <a:rPr lang="en-US" dirty="0" smtClean="0"/>
              <a:t>In addition, only 37% make it to their sophomore year in college and less than one-third graduate on time and according to </a:t>
            </a:r>
          </a:p>
          <a:p>
            <a:pPr>
              <a:buNone/>
            </a:pPr>
            <a:endParaRPr lang="en-US" dirty="0" smtClean="0"/>
          </a:p>
          <a:p>
            <a:pPr>
              <a:buNone/>
            </a:pPr>
            <a:r>
              <a:rPr lang="en-US" i="1" dirty="0" smtClean="0"/>
              <a:t>Rising to the Challenge </a:t>
            </a:r>
            <a:r>
              <a:rPr lang="en-US" dirty="0" smtClean="0"/>
              <a:t>(2005) approximately 30-40% of our high school graduates are not ready for their next step in life. </a:t>
            </a:r>
          </a:p>
          <a:p>
            <a:pPr>
              <a:buNone/>
            </a:pPr>
            <a:endParaRPr lang="en-US" dirty="0" smtClean="0"/>
          </a:p>
          <a:p>
            <a:pPr>
              <a:buNone/>
            </a:pPr>
            <a:endParaRPr lang="en-US" dirty="0"/>
          </a:p>
        </p:txBody>
      </p:sp>
      <p:sp>
        <p:nvSpPr>
          <p:cNvPr id="3" name="Title 2"/>
          <p:cNvSpPr>
            <a:spLocks noGrp="1"/>
          </p:cNvSpPr>
          <p:nvPr>
            <p:ph type="title"/>
          </p:nvPr>
        </p:nvSpPr>
        <p:spPr/>
        <p:txBody>
          <a:bodyPr/>
          <a:lstStyle/>
          <a:p>
            <a:r>
              <a:rPr lang="en-US" dirty="0" smtClean="0"/>
              <a:t>But…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 calcmode="lin" valueType="num">
                                      <p:cBhvr additive="base">
                                        <p:cTn id="7"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anim calcmode="lin" valueType="num">
                                      <p:cBhvr additive="base">
                                        <p:cTn id="1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362200"/>
            <a:ext cx="8229600" cy="3645091"/>
          </a:xfrm>
        </p:spPr>
        <p:txBody>
          <a:bodyPr>
            <a:normAutofit/>
          </a:bodyPr>
          <a:lstStyle/>
          <a:p>
            <a:pPr>
              <a:buNone/>
            </a:pPr>
            <a:r>
              <a:rPr lang="en-US" dirty="0" smtClean="0"/>
              <a:t>Unfortunately, according to the American Diploma Network (2011), more than half of the high school students are not demonstrating proficiency in mathematics and 2 in 5 are below the standard in Reading. </a:t>
            </a:r>
          </a:p>
          <a:p>
            <a:pPr>
              <a:buNone/>
            </a:pPr>
            <a:endParaRPr lang="en-US" dirty="0" smtClean="0"/>
          </a:p>
        </p:txBody>
      </p:sp>
      <p:sp>
        <p:nvSpPr>
          <p:cNvPr id="2" name="Title 1"/>
          <p:cNvSpPr>
            <a:spLocks noGrp="1"/>
          </p:cNvSpPr>
          <p:nvPr>
            <p:ph type="title"/>
          </p:nvPr>
        </p:nvSpPr>
        <p:spPr/>
        <p:txBody>
          <a:bodyPr>
            <a:normAutofit fontScale="90000"/>
          </a:bodyPr>
          <a:lstStyle/>
          <a:p>
            <a:r>
              <a:rPr lang="en-US" dirty="0" smtClean="0"/>
              <a:t>But students are graduating without demonstrating proficiency</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Standard 6</a:t>
            </a:r>
          </a:p>
          <a:p>
            <a:pPr>
              <a:buNone/>
            </a:pPr>
            <a:endParaRPr lang="en-US" dirty="0" smtClean="0"/>
          </a:p>
          <a:p>
            <a:r>
              <a:rPr lang="en-US" dirty="0" smtClean="0"/>
              <a:t>A school administrator is an educational leader who promotes the success of all students by understand, responding to, and influencing the larger political, social, economic, legal, and cultural context.</a:t>
            </a:r>
          </a:p>
          <a:p>
            <a:pPr>
              <a:buNone/>
            </a:pPr>
            <a:endParaRPr lang="en-US" dirty="0"/>
          </a:p>
        </p:txBody>
      </p:sp>
      <p:sp>
        <p:nvSpPr>
          <p:cNvPr id="3" name="Title 2"/>
          <p:cNvSpPr>
            <a:spLocks noGrp="1"/>
          </p:cNvSpPr>
          <p:nvPr>
            <p:ph type="title"/>
          </p:nvPr>
        </p:nvSpPr>
        <p:spPr/>
        <p:txBody>
          <a:bodyPr/>
          <a:lstStyle/>
          <a:p>
            <a:r>
              <a:rPr lang="en-US" dirty="0" smtClean="0"/>
              <a:t>ISSLC	</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US" dirty="0" smtClean="0"/>
              <a:t>Graduation Competency Assessment (GCA). The action plan for the GCA was developed by the American Diploma Project (ADP) between 2005 and 2008. </a:t>
            </a:r>
          </a:p>
          <a:p>
            <a:pPr>
              <a:buNone/>
            </a:pPr>
            <a:endParaRPr lang="en-US" dirty="0" smtClean="0"/>
          </a:p>
        </p:txBody>
      </p:sp>
      <p:sp>
        <p:nvSpPr>
          <p:cNvPr id="2" name="Title 1"/>
          <p:cNvSpPr>
            <a:spLocks noGrp="1"/>
          </p:cNvSpPr>
          <p:nvPr>
            <p:ph type="title"/>
          </p:nvPr>
        </p:nvSpPr>
        <p:spPr/>
        <p:txBody>
          <a:bodyPr/>
          <a:lstStyle/>
          <a:p>
            <a:r>
              <a:rPr lang="en-US" dirty="0" smtClean="0"/>
              <a:t>So now what will we do…?</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buNone/>
            </a:pPr>
            <a:r>
              <a:rPr lang="en-US" dirty="0" smtClean="0"/>
              <a:t>According to Achieve (2010), the ADP is a network of “Governors, state superintendents of education, business executives and college leaders are working to bring value to the high school diploma. </a:t>
            </a:r>
          </a:p>
          <a:p>
            <a:pPr>
              <a:buNone/>
            </a:pPr>
            <a:endParaRPr lang="en-US" dirty="0" smtClean="0"/>
          </a:p>
          <a:p>
            <a:pPr>
              <a:buNone/>
            </a:pPr>
            <a:r>
              <a:rPr lang="en-US" dirty="0" smtClean="0"/>
              <a:t>The ADP network includes 35 states and together account for 85 percent of the students in public schools. </a:t>
            </a:r>
          </a:p>
          <a:p>
            <a:pPr>
              <a:buNone/>
            </a:pPr>
            <a:endParaRPr lang="en-US" dirty="0" smtClean="0"/>
          </a:p>
          <a:p>
            <a:pPr>
              <a:buNone/>
            </a:pPr>
            <a:r>
              <a:rPr lang="en-US" dirty="0" smtClean="0"/>
              <a:t>They want GCAs…</a:t>
            </a:r>
            <a:endParaRPr lang="en-US" dirty="0"/>
          </a:p>
        </p:txBody>
      </p:sp>
      <p:sp>
        <p:nvSpPr>
          <p:cNvPr id="2" name="Title 1"/>
          <p:cNvSpPr>
            <a:spLocks noGrp="1"/>
          </p:cNvSpPr>
          <p:nvPr>
            <p:ph type="title"/>
          </p:nvPr>
        </p:nvSpPr>
        <p:spPr/>
        <p:txBody>
          <a:bodyPr/>
          <a:lstStyle/>
          <a:p>
            <a:r>
              <a:rPr lang="en-US" dirty="0" smtClean="0"/>
              <a:t>Who is involved in the ADP?</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anim calcmode="lin" valueType="num">
                                      <p:cBhvr additive="base">
                                        <p:cTn id="1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endParaRPr lang="en-US" dirty="0" smtClean="0"/>
          </a:p>
          <a:p>
            <a:pPr>
              <a:buNone/>
            </a:pPr>
            <a:r>
              <a:rPr lang="en-US" dirty="0" smtClean="0"/>
              <a:t>This discrepancy initiated a study of Pennsylvania school districts’ graduation assessments from 418 school districts which was conducted in 2009 at Penn State’s College of Education.  </a:t>
            </a:r>
          </a:p>
          <a:p>
            <a:pPr>
              <a:buNone/>
            </a:pPr>
            <a:endParaRPr lang="en-US" dirty="0" smtClean="0"/>
          </a:p>
          <a:p>
            <a:pPr>
              <a:buNone/>
            </a:pPr>
            <a:endParaRPr lang="en-US" dirty="0" smtClean="0"/>
          </a:p>
        </p:txBody>
      </p:sp>
      <p:sp>
        <p:nvSpPr>
          <p:cNvPr id="2" name="Title 1"/>
          <p:cNvSpPr>
            <a:spLocks noGrp="1"/>
          </p:cNvSpPr>
          <p:nvPr>
            <p:ph type="title"/>
          </p:nvPr>
        </p:nvSpPr>
        <p:spPr/>
        <p:txBody>
          <a:bodyPr>
            <a:normAutofit fontScale="90000"/>
          </a:bodyPr>
          <a:lstStyle/>
          <a:p>
            <a:r>
              <a:rPr lang="en-US" dirty="0" smtClean="0"/>
              <a:t>ADP says we need GCAs, but how do they prove it?</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endParaRPr lang="en-US" dirty="0" smtClean="0"/>
          </a:p>
          <a:p>
            <a:pPr>
              <a:buNone/>
            </a:pPr>
            <a:r>
              <a:rPr lang="en-US" dirty="0" smtClean="0"/>
              <a:t>The Penn State study measured whether the assessments, provided by educators in public schools, measure 11</a:t>
            </a:r>
            <a:r>
              <a:rPr lang="en-US" baseline="30000" dirty="0" smtClean="0"/>
              <a:t>th</a:t>
            </a:r>
            <a:r>
              <a:rPr lang="en-US" dirty="0" smtClean="0"/>
              <a:t> grade reading and math skills.  The study also measured the integrity of the high school assessments by analyzing how securely the tests are conducted.</a:t>
            </a:r>
            <a:endParaRPr lang="en-US" dirty="0"/>
          </a:p>
        </p:txBody>
      </p:sp>
      <p:sp>
        <p:nvSpPr>
          <p:cNvPr id="2" name="Title 1"/>
          <p:cNvSpPr>
            <a:spLocks noGrp="1"/>
          </p:cNvSpPr>
          <p:nvPr>
            <p:ph type="title"/>
          </p:nvPr>
        </p:nvSpPr>
        <p:spPr/>
        <p:txBody>
          <a:bodyPr/>
          <a:lstStyle/>
          <a:p>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buNone/>
            </a:pPr>
            <a:r>
              <a:rPr lang="en-US" dirty="0" smtClean="0"/>
              <a:t>The results of the study reported 99 out of the 500 school districts adequately measured the 11</a:t>
            </a:r>
            <a:r>
              <a:rPr lang="en-US" baseline="30000" dirty="0" smtClean="0"/>
              <a:t>th</a:t>
            </a:r>
            <a:r>
              <a:rPr lang="en-US" dirty="0" smtClean="0"/>
              <a:t> grade skills for </a:t>
            </a:r>
            <a:r>
              <a:rPr lang="en-US" u="sng" dirty="0" smtClean="0"/>
              <a:t>Reading</a:t>
            </a:r>
            <a:r>
              <a:rPr lang="en-US" dirty="0" smtClean="0"/>
              <a:t> and only 19 schools administer the assessment in a secure manner.  </a:t>
            </a:r>
          </a:p>
          <a:p>
            <a:pPr>
              <a:buNone/>
            </a:pPr>
            <a:endParaRPr lang="en-US" dirty="0" smtClean="0"/>
          </a:p>
          <a:p>
            <a:pPr>
              <a:buNone/>
            </a:pPr>
            <a:r>
              <a:rPr lang="en-US" dirty="0" smtClean="0"/>
              <a:t>The </a:t>
            </a:r>
            <a:r>
              <a:rPr lang="en-US" u="sng" dirty="0" smtClean="0"/>
              <a:t>mathematics</a:t>
            </a:r>
            <a:r>
              <a:rPr lang="en-US" dirty="0" smtClean="0"/>
              <a:t> results reported 314 school districts provided adequate measures of 11</a:t>
            </a:r>
            <a:r>
              <a:rPr lang="en-US" baseline="30000" dirty="0" smtClean="0"/>
              <a:t>th</a:t>
            </a:r>
            <a:r>
              <a:rPr lang="en-US" dirty="0" smtClean="0"/>
              <a:t> grade skills, and only 31 of the 314 districts are using the assessment appropriately to make decisions on the awarding of a diploma.</a:t>
            </a:r>
            <a:endParaRPr lang="en-US" dirty="0"/>
          </a:p>
        </p:txBody>
      </p:sp>
      <p:sp>
        <p:nvSpPr>
          <p:cNvPr id="2" name="Title 1"/>
          <p:cNvSpPr>
            <a:spLocks noGrp="1"/>
          </p:cNvSpPr>
          <p:nvPr>
            <p:ph type="title"/>
          </p:nvPr>
        </p:nvSpPr>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The two-step review process concluded 18 districts have appropriate assessments in Reading and math and use the assessments consistently in awarding high school diplomas. </a:t>
            </a:r>
          </a:p>
          <a:p>
            <a:pPr>
              <a:buNone/>
            </a:pPr>
            <a:endParaRPr lang="en-US" dirty="0" smtClean="0"/>
          </a:p>
          <a:p>
            <a:pPr>
              <a:buNone/>
            </a:pPr>
            <a:endParaRPr lang="en-US" dirty="0" smtClean="0"/>
          </a:p>
          <a:p>
            <a:pPr>
              <a:buNone/>
            </a:pPr>
            <a:r>
              <a:rPr lang="en-US" dirty="0" smtClean="0"/>
              <a:t>						</a:t>
            </a:r>
          </a:p>
          <a:p>
            <a:pPr>
              <a:buNone/>
            </a:pPr>
            <a:r>
              <a:rPr lang="en-US" dirty="0" smtClean="0"/>
              <a:t>							(PSBA, 2009)</a:t>
            </a:r>
          </a:p>
          <a:p>
            <a:pPr>
              <a:buNone/>
            </a:pPr>
            <a:endParaRPr lang="en-US" dirty="0"/>
          </a:p>
        </p:txBody>
      </p:sp>
      <p:sp>
        <p:nvSpPr>
          <p:cNvPr id="3" name="Title 2"/>
          <p:cNvSpPr>
            <a:spLocks noGrp="1"/>
          </p:cNvSpPr>
          <p:nvPr>
            <p:ph type="title"/>
          </p:nvPr>
        </p:nvSpPr>
        <p:spPr/>
        <p:txBody>
          <a:bodyPr/>
          <a:lstStyle/>
          <a:p>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t>The proposed GCAs were opposed by the Pennsylvania School Boards Association (PSBA). The GCA was also subject to a moratorium by the General Assembly under Act 61 of 2008.  </a:t>
            </a:r>
          </a:p>
          <a:p>
            <a:pPr>
              <a:buNone/>
            </a:pPr>
            <a:endParaRPr lang="en-US" dirty="0" smtClean="0"/>
          </a:p>
          <a:p>
            <a:pPr>
              <a:buNone/>
            </a:pPr>
            <a:r>
              <a:rPr lang="en-US" dirty="0" smtClean="0"/>
              <a:t>During that time the GCA proposal was replaced by the Keystone Exams. </a:t>
            </a:r>
            <a:endParaRPr lang="en-US" dirty="0"/>
          </a:p>
        </p:txBody>
      </p:sp>
      <p:sp>
        <p:nvSpPr>
          <p:cNvPr id="2" name="Title 1"/>
          <p:cNvSpPr>
            <a:spLocks noGrp="1"/>
          </p:cNvSpPr>
          <p:nvPr>
            <p:ph type="title"/>
          </p:nvPr>
        </p:nvSpPr>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Keystone Exams are an end-of-course examination. </a:t>
            </a:r>
          </a:p>
          <a:p>
            <a:pPr>
              <a:buNone/>
            </a:pPr>
            <a:endParaRPr lang="en-US" dirty="0" smtClean="0"/>
          </a:p>
          <a:p>
            <a:pPr>
              <a:buNone/>
            </a:pPr>
            <a:r>
              <a:rPr lang="en-US" dirty="0" smtClean="0"/>
              <a:t>What could be the motivation to move from a grade-level assessment (PSSA) to an end-of-course exam? </a:t>
            </a:r>
          </a:p>
          <a:p>
            <a:pPr>
              <a:buNone/>
            </a:pPr>
            <a:endParaRPr lang="en-US" dirty="0" smtClean="0"/>
          </a:p>
          <a:p>
            <a:pPr>
              <a:buNone/>
            </a:pPr>
            <a:r>
              <a:rPr lang="en-US" dirty="0" smtClean="0"/>
              <a:t>Article #2 The move-on-when-ready system</a:t>
            </a:r>
            <a:endParaRPr lang="en-US" dirty="0"/>
          </a:p>
        </p:txBody>
      </p:sp>
      <p:sp>
        <p:nvSpPr>
          <p:cNvPr id="3" name="Title 2"/>
          <p:cNvSpPr>
            <a:spLocks noGrp="1"/>
          </p:cNvSpPr>
          <p:nvPr>
            <p:ph type="title"/>
          </p:nvPr>
        </p:nvSpPr>
        <p:spPr/>
        <p:txBody>
          <a:bodyPr>
            <a:normAutofit fontScale="90000"/>
          </a:bodyPr>
          <a:lstStyle/>
          <a:p>
            <a:r>
              <a:rPr lang="en-US" dirty="0" smtClean="0"/>
              <a:t>When are Keystones administered?</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Is it possible we could have students meet the criteria for graduation (demonstrate that they are college and career ready) in their sophomore or junior year?</a:t>
            </a:r>
          </a:p>
          <a:p>
            <a:pPr>
              <a:buNone/>
            </a:pPr>
            <a:endParaRPr lang="en-US" dirty="0" smtClean="0"/>
          </a:p>
          <a:p>
            <a:pPr>
              <a:buNone/>
            </a:pPr>
            <a:r>
              <a:rPr lang="en-US" dirty="0" smtClean="0"/>
              <a:t>If so, what would our high schools look like in the future?</a:t>
            </a:r>
            <a:endParaRPr lang="en-US" dirty="0"/>
          </a:p>
        </p:txBody>
      </p:sp>
      <p:sp>
        <p:nvSpPr>
          <p:cNvPr id="3" name="Title 2"/>
          <p:cNvSpPr>
            <a:spLocks noGrp="1"/>
          </p:cNvSpPr>
          <p:nvPr>
            <p:ph type="title"/>
          </p:nvPr>
        </p:nvSpPr>
        <p:spPr/>
        <p:txBody>
          <a:bodyPr/>
          <a:lstStyle/>
          <a:p>
            <a:r>
              <a:rPr lang="en-US" dirty="0" smtClean="0"/>
              <a:t>Is it possible?		</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buNone/>
            </a:pPr>
            <a:r>
              <a:rPr lang="en-US" dirty="0" smtClean="0"/>
              <a:t>What if we taught less honors courses and stopped teaching AP and IB courses to focus on getting only the students who need the extra assistance to become college and career ready</a:t>
            </a:r>
            <a:r>
              <a:rPr lang="en-US" dirty="0" smtClean="0"/>
              <a:t>?</a:t>
            </a:r>
          </a:p>
          <a:p>
            <a:pPr>
              <a:buNone/>
            </a:pPr>
            <a:endParaRPr lang="en-US" dirty="0" smtClean="0"/>
          </a:p>
          <a:p>
            <a:pPr>
              <a:buNone/>
            </a:pPr>
            <a:r>
              <a:rPr lang="en-US" dirty="0" smtClean="0"/>
              <a:t>Article #3 Allentow</a:t>
            </a:r>
            <a:r>
              <a:rPr lang="en-US" dirty="0" smtClean="0"/>
              <a:t>n School District</a:t>
            </a:r>
            <a:endParaRPr lang="en-US" dirty="0" smtClean="0"/>
          </a:p>
          <a:p>
            <a:pPr>
              <a:buNone/>
            </a:pPr>
            <a:endParaRPr lang="en-US" dirty="0" smtClean="0"/>
          </a:p>
          <a:p>
            <a:pPr>
              <a:buNone/>
            </a:pPr>
            <a:endParaRPr lang="en-US" dirty="0" smtClean="0"/>
          </a:p>
          <a:p>
            <a:pPr>
              <a:buNone/>
            </a:pPr>
            <a:endParaRPr lang="en-US" dirty="0" smtClean="0"/>
          </a:p>
          <a:p>
            <a:pPr>
              <a:buNone/>
            </a:pPr>
            <a:endParaRPr lang="en-US" dirty="0"/>
          </a:p>
        </p:txBody>
      </p:sp>
      <p:sp>
        <p:nvSpPr>
          <p:cNvPr id="3" name="Title 2"/>
          <p:cNvSpPr>
            <a:spLocks noGrp="1"/>
          </p:cNvSpPr>
          <p:nvPr>
            <p:ph type="title"/>
          </p:nvPr>
        </p:nvSpPr>
        <p:spPr/>
        <p:txBody>
          <a:bodyPr/>
          <a:lstStyle/>
          <a:p>
            <a:r>
              <a:rPr lang="en-US" dirty="0" smtClean="0"/>
              <a:t>What if…</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US" dirty="0" smtClean="0"/>
              <a:t>It started in 1964 with the </a:t>
            </a:r>
            <a:r>
              <a:rPr lang="en-US" dirty="0"/>
              <a:t>Economic Opportunity Act (EOA). </a:t>
            </a:r>
            <a:endParaRPr lang="en-US" dirty="0" smtClean="0"/>
          </a:p>
          <a:p>
            <a:pPr>
              <a:buNone/>
            </a:pPr>
            <a:endParaRPr lang="en-US" dirty="0"/>
          </a:p>
          <a:p>
            <a:pPr>
              <a:buNone/>
            </a:pPr>
            <a:r>
              <a:rPr lang="en-US" dirty="0" smtClean="0"/>
              <a:t>The </a:t>
            </a:r>
            <a:r>
              <a:rPr lang="en-US" dirty="0"/>
              <a:t>EOA was part of President Lyndon Johnson’s War on Poverty </a:t>
            </a:r>
            <a:r>
              <a:rPr lang="en-US" dirty="0" smtClean="0"/>
              <a:t>and the development of a </a:t>
            </a:r>
            <a:r>
              <a:rPr lang="en-US" i="1" dirty="0" smtClean="0"/>
              <a:t>Great Society*. </a:t>
            </a:r>
          </a:p>
          <a:p>
            <a:pPr>
              <a:buNone/>
            </a:pPr>
            <a:endParaRPr lang="en-US" i="1" dirty="0"/>
          </a:p>
          <a:p>
            <a:pPr>
              <a:buNone/>
            </a:pPr>
            <a:r>
              <a:rPr lang="en-US" dirty="0" smtClean="0"/>
              <a:t>*Elimination of poverty and racial injustice</a:t>
            </a:r>
          </a:p>
          <a:p>
            <a:pPr>
              <a:buNone/>
            </a:pPr>
            <a:r>
              <a:rPr lang="en-US" dirty="0" smtClean="0"/>
              <a:t>Increase spending on: Education, Medical Care, Urban Problems, and Transportation</a:t>
            </a:r>
          </a:p>
          <a:p>
            <a:pPr>
              <a:buNone/>
            </a:pPr>
            <a:endParaRPr lang="en-US" i="1" dirty="0"/>
          </a:p>
        </p:txBody>
      </p:sp>
      <p:sp>
        <p:nvSpPr>
          <p:cNvPr id="2" name="Title 1"/>
          <p:cNvSpPr>
            <a:spLocks noGrp="1"/>
          </p:cNvSpPr>
          <p:nvPr>
            <p:ph type="title"/>
          </p:nvPr>
        </p:nvSpPr>
        <p:spPr/>
        <p:txBody>
          <a:bodyPr/>
          <a:lstStyle/>
          <a:p>
            <a:r>
              <a:rPr lang="en-US" dirty="0" smtClean="0"/>
              <a:t>Why do we have PSSAs?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Is the way we do it now getting students ready for college and career?</a:t>
            </a:r>
          </a:p>
          <a:p>
            <a:pPr>
              <a:buNone/>
            </a:pPr>
            <a:endParaRPr lang="en-US" dirty="0" smtClean="0"/>
          </a:p>
          <a:p>
            <a:r>
              <a:rPr lang="en-US" sz="2000" dirty="0" smtClean="0"/>
              <a:t>over 40% of employers of employers respondents rated the level of preparedness of the high school graduates for entry-level jobs as deficient.</a:t>
            </a:r>
          </a:p>
          <a:p>
            <a:endParaRPr lang="en-US" sz="2000" dirty="0" smtClean="0"/>
          </a:p>
          <a:p>
            <a:r>
              <a:rPr lang="en-US" sz="2000" dirty="0" smtClean="0"/>
              <a:t>according to the National Center for Educational Statistics (2000), approximately 28% of all students entering college need some type of remediation. In addition, only 37% make it to their sophomore year in college and less than one-third graduate on time.</a:t>
            </a:r>
          </a:p>
          <a:p>
            <a:pPr>
              <a:buNone/>
            </a:pPr>
            <a:endParaRPr lang="en-US" sz="2000" dirty="0" smtClean="0"/>
          </a:p>
          <a:p>
            <a:endParaRPr lang="en-US" sz="2000" dirty="0" smtClean="0"/>
          </a:p>
          <a:p>
            <a:pPr>
              <a:buNone/>
            </a:pPr>
            <a:endParaRPr lang="en-US" dirty="0"/>
          </a:p>
        </p:txBody>
      </p:sp>
      <p:sp>
        <p:nvSpPr>
          <p:cNvPr id="3" name="Title 2"/>
          <p:cNvSpPr>
            <a:spLocks noGrp="1"/>
          </p:cNvSpPr>
          <p:nvPr>
            <p:ph type="title"/>
          </p:nvPr>
        </p:nvSpPr>
        <p:spPr/>
        <p:txBody>
          <a:bodyPr/>
          <a:lstStyle/>
          <a:p>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smtClean="0"/>
              <a:t>Achieve 2011, Achieve Profile. Retrieved from </a:t>
            </a:r>
            <a:r>
              <a:rPr lang="en-US" u="sng" dirty="0" smtClean="0">
                <a:hlinkClick r:id="rId2"/>
              </a:rPr>
              <a:t>http://achieve.org</a:t>
            </a:r>
            <a:endParaRPr lang="en-US" dirty="0" smtClean="0"/>
          </a:p>
          <a:p>
            <a:r>
              <a:rPr lang="en-US" dirty="0" smtClean="0"/>
              <a:t>Achieve 2011, American Diploma Network. Retrieved from </a:t>
            </a:r>
            <a:r>
              <a:rPr lang="en-US" u="sng" dirty="0" smtClean="0">
                <a:hlinkClick r:id="rId3"/>
              </a:rPr>
              <a:t>http://achieve.org/adp-network</a:t>
            </a:r>
            <a:r>
              <a:rPr lang="en-US" dirty="0" smtClean="0"/>
              <a:t>              </a:t>
            </a:r>
          </a:p>
          <a:p>
            <a:r>
              <a:rPr lang="en-US" dirty="0" smtClean="0"/>
              <a:t>Conference Board (2006). Are they really ready to work? Employers perspectives on the basic 	knowledge and applied skills of new entrants to the 21</a:t>
            </a:r>
            <a:r>
              <a:rPr lang="en-US" baseline="30000" dirty="0" smtClean="0"/>
              <a:t>st</a:t>
            </a:r>
            <a:r>
              <a:rPr lang="en-US" dirty="0" smtClean="0"/>
              <a:t> century US workforce. Retrieved 	from </a:t>
            </a:r>
            <a:r>
              <a:rPr lang="en-US" u="sng" dirty="0" smtClean="0">
                <a:hlinkClick r:id="rId4"/>
              </a:rPr>
              <a:t>http://www.p21.org/documents/FINAL_REPORT_PDF09-29-06.pdf</a:t>
            </a:r>
            <a:r>
              <a:rPr lang="en-US" dirty="0" smtClean="0"/>
              <a:t>          </a:t>
            </a:r>
          </a:p>
          <a:p>
            <a:r>
              <a:rPr lang="en-US" dirty="0" smtClean="0"/>
              <a:t>Governors’ Commission on College and Career Success Commonwealth of Pennsylvania. (2006, 	December). </a:t>
            </a:r>
            <a:r>
              <a:rPr lang="en-US" i="1" dirty="0" smtClean="0"/>
              <a:t>Final report</a:t>
            </a:r>
            <a:r>
              <a:rPr lang="en-US" dirty="0" smtClean="0"/>
              <a:t>. Pennsylvania. </a:t>
            </a:r>
            <a:endParaRPr lang="en-US" dirty="0"/>
          </a:p>
        </p:txBody>
      </p:sp>
      <p:sp>
        <p:nvSpPr>
          <p:cNvPr id="3" name="Title 2"/>
          <p:cNvSpPr>
            <a:spLocks noGrp="1"/>
          </p:cNvSpPr>
          <p:nvPr>
            <p:ph type="title"/>
          </p:nvPr>
        </p:nvSpPr>
        <p:spPr/>
        <p:txBody>
          <a:bodyPr/>
          <a:lstStyle/>
          <a:p>
            <a:pPr algn="ctr"/>
            <a:r>
              <a:rPr lang="en-US" dirty="0" smtClean="0"/>
              <a:t>References</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dirty="0" smtClean="0"/>
              <a:t>National Center on Education and the Economy 2011, America’s choice: High Skills or low 	wages. Retrieved from, </a:t>
            </a:r>
            <a:r>
              <a:rPr lang="en-US" u="sng" dirty="0" smtClean="0">
                <a:hlinkClick r:id="rId2"/>
              </a:rPr>
              <a:t>http://www.skillscommission.org/wp-	content/uploads/2010/04/High_SkillsLow_Wages.pdf</a:t>
            </a:r>
            <a:r>
              <a:rPr lang="en-US" dirty="0" smtClean="0"/>
              <a:t>             </a:t>
            </a:r>
          </a:p>
          <a:p>
            <a:r>
              <a:rPr lang="en-US" dirty="0" err="1" smtClean="0"/>
              <a:t>Organisation</a:t>
            </a:r>
            <a:r>
              <a:rPr lang="en-US" dirty="0" smtClean="0"/>
              <a:t> for Economic Co-operation and Development 2011, 2009 PISA Results. Retrieved 	from </a:t>
            </a:r>
            <a:r>
              <a:rPr lang="en-US" u="sng" dirty="0" smtClean="0">
                <a:hlinkClick r:id="rId3"/>
              </a:rPr>
              <a:t>http://www.oecd.org/dataoecd/54/12/46643496.pdf</a:t>
            </a:r>
            <a:r>
              <a:rPr lang="en-US" dirty="0" smtClean="0"/>
              <a:t>                                        </a:t>
            </a:r>
          </a:p>
          <a:p>
            <a:r>
              <a:rPr lang="en-US" dirty="0" smtClean="0"/>
              <a:t>Tucker, M. S. (2010). </a:t>
            </a:r>
            <a:r>
              <a:rPr lang="en-US" i="1" dirty="0" smtClean="0"/>
              <a:t>An assessment system for the United States: why not build on the best?</a:t>
            </a:r>
            <a:r>
              <a:rPr lang="en-US" dirty="0" smtClean="0"/>
              <a:t> 	Center for K-12 Assessment &amp; Performance Management. Retrieved from 	</a:t>
            </a:r>
            <a:r>
              <a:rPr lang="en-US" u="sng" dirty="0" smtClean="0">
                <a:hlinkClick r:id="rId4"/>
              </a:rPr>
              <a:t>http://www.k12center.org/rsc/pdf/TuckerSystemModel.pdf</a:t>
            </a:r>
            <a:r>
              <a:rPr lang="en-US" dirty="0" smtClean="0"/>
              <a:t>                                       </a:t>
            </a:r>
          </a:p>
          <a:p>
            <a:r>
              <a:rPr lang="en-US" dirty="0" smtClean="0"/>
              <a:t> </a:t>
            </a:r>
          </a:p>
          <a:p>
            <a:pPr>
              <a:buNone/>
            </a:pPr>
            <a:endParaRPr lang="en-US" dirty="0"/>
          </a:p>
        </p:txBody>
      </p:sp>
      <p:sp>
        <p:nvSpPr>
          <p:cNvPr id="3" name="Title 2"/>
          <p:cNvSpPr>
            <a:spLocks noGrp="1"/>
          </p:cNvSpPr>
          <p:nvPr>
            <p:ph type="title"/>
          </p:nvPr>
        </p:nvSpPr>
        <p:spPr/>
        <p:txBody>
          <a:bodyPr/>
          <a:lstStyle/>
          <a:p>
            <a:pPr algn="ctr"/>
            <a:r>
              <a:rPr lang="en-US" dirty="0" smtClean="0"/>
              <a:t>References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a:t>The EOA brought about the Head Start Program, which was followed by the Elementary and Secondary </a:t>
            </a:r>
            <a:r>
              <a:rPr lang="en-US" dirty="0" smtClean="0"/>
              <a:t>Education </a:t>
            </a:r>
            <a:r>
              <a:rPr lang="en-US" dirty="0"/>
              <a:t>Act (ESEA) of 1965. </a:t>
            </a:r>
            <a:endParaRPr lang="en-US" dirty="0" smtClean="0"/>
          </a:p>
          <a:p>
            <a:pPr>
              <a:buNone/>
            </a:pPr>
            <a:endParaRPr lang="en-US" dirty="0"/>
          </a:p>
          <a:p>
            <a:pPr>
              <a:buNone/>
            </a:pPr>
            <a:r>
              <a:rPr lang="en-US" dirty="0"/>
              <a:t>The ESEA created the Title I and </a:t>
            </a:r>
            <a:r>
              <a:rPr lang="en-US" i="1" dirty="0"/>
              <a:t>Follow Through</a:t>
            </a:r>
            <a:r>
              <a:rPr lang="en-US" dirty="0"/>
              <a:t> </a:t>
            </a:r>
            <a:r>
              <a:rPr lang="en-US" dirty="0" smtClean="0"/>
              <a:t>programs.</a:t>
            </a:r>
            <a:endParaRPr lang="en-US" dirty="0"/>
          </a:p>
        </p:txBody>
      </p:sp>
      <p:sp>
        <p:nvSpPr>
          <p:cNvPr id="2" name="Title 1"/>
          <p:cNvSpPr>
            <a:spLocks noGrp="1"/>
          </p:cNvSpPr>
          <p:nvPr>
            <p:ph type="title"/>
          </p:nvPr>
        </p:nvSpPr>
        <p:spPr/>
        <p:txBody>
          <a:bodyPr/>
          <a:lstStyle/>
          <a:p>
            <a:r>
              <a:rPr lang="en-US" dirty="0" smtClean="0"/>
              <a:t>EOA</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buNone/>
            </a:pPr>
            <a:r>
              <a:rPr lang="en-US" dirty="0" smtClean="0"/>
              <a:t>Unfortunately not.</a:t>
            </a:r>
          </a:p>
          <a:p>
            <a:pPr>
              <a:buNone/>
            </a:pPr>
            <a:endParaRPr lang="en-US" dirty="0"/>
          </a:p>
          <a:p>
            <a:pPr>
              <a:buNone/>
            </a:pPr>
            <a:r>
              <a:rPr lang="en-US" dirty="0" smtClean="0"/>
              <a:t>As </a:t>
            </a:r>
            <a:r>
              <a:rPr lang="en-US" dirty="0"/>
              <a:t>the 1970s were drawing to a close and the 1980s </a:t>
            </a:r>
            <a:r>
              <a:rPr lang="en-US" dirty="0" smtClean="0"/>
              <a:t>began…</a:t>
            </a:r>
          </a:p>
          <a:p>
            <a:pPr>
              <a:buNone/>
            </a:pPr>
            <a:endParaRPr lang="en-US" dirty="0"/>
          </a:p>
          <a:p>
            <a:pPr>
              <a:buNone/>
            </a:pPr>
            <a:r>
              <a:rPr lang="en-US" dirty="0" smtClean="0"/>
              <a:t>The </a:t>
            </a:r>
            <a:r>
              <a:rPr lang="en-US" dirty="0"/>
              <a:t>United States found itself in an economy that had integrated multinational corporations</a:t>
            </a:r>
            <a:r>
              <a:rPr lang="en-US" dirty="0" smtClean="0"/>
              <a:t>. </a:t>
            </a:r>
          </a:p>
          <a:p>
            <a:pPr>
              <a:buNone/>
            </a:pPr>
            <a:endParaRPr lang="en-US" dirty="0"/>
          </a:p>
          <a:p>
            <a:pPr>
              <a:buNone/>
            </a:pPr>
            <a:r>
              <a:rPr lang="en-US" dirty="0" smtClean="0"/>
              <a:t>The </a:t>
            </a:r>
            <a:r>
              <a:rPr lang="en-US" dirty="0"/>
              <a:t>products of these corporations could be designed in one country and produced in another, and then sold in a third.</a:t>
            </a:r>
            <a:endParaRPr lang="en-US" dirty="0" smtClean="0"/>
          </a:p>
          <a:p>
            <a:pPr>
              <a:buNone/>
            </a:pPr>
            <a:endParaRPr lang="en-US" dirty="0"/>
          </a:p>
          <a:p>
            <a:pPr>
              <a:buNone/>
            </a:pPr>
            <a:endParaRPr lang="en-US" dirty="0" smtClean="0"/>
          </a:p>
        </p:txBody>
      </p:sp>
      <p:sp>
        <p:nvSpPr>
          <p:cNvPr id="2" name="Title 1"/>
          <p:cNvSpPr>
            <a:spLocks noGrp="1"/>
          </p:cNvSpPr>
          <p:nvPr>
            <p:ph type="title"/>
          </p:nvPr>
        </p:nvSpPr>
        <p:spPr/>
        <p:txBody>
          <a:bodyPr>
            <a:normAutofit/>
          </a:bodyPr>
          <a:lstStyle/>
          <a:p>
            <a:r>
              <a:rPr lang="en-US" sz="3000" dirty="0" smtClean="0"/>
              <a:t>Did it work?</a:t>
            </a:r>
            <a:br>
              <a:rPr lang="en-US" sz="3000" dirty="0" smtClean="0"/>
            </a:br>
            <a:r>
              <a:rPr lang="en-US" sz="3000" dirty="0" smtClean="0"/>
              <a:t>Did they close the achievement gap?</a:t>
            </a:r>
            <a:endParaRPr lang="en-US" sz="3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 calcmode="lin" valueType="num">
                                      <p:cBhvr additive="base">
                                        <p:cTn id="2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endParaRPr lang="en-US" dirty="0"/>
          </a:p>
          <a:p>
            <a:pPr>
              <a:buNone/>
            </a:pPr>
            <a:r>
              <a:rPr lang="en-US" dirty="0"/>
              <a:t>L</a:t>
            </a:r>
            <a:r>
              <a:rPr lang="en-US" dirty="0" smtClean="0"/>
              <a:t>ow-skill </a:t>
            </a:r>
            <a:r>
              <a:rPr lang="en-US" dirty="0"/>
              <a:t>workers in the US were in deep and permanent </a:t>
            </a:r>
            <a:r>
              <a:rPr lang="en-US" dirty="0" smtClean="0"/>
              <a:t>trouble</a:t>
            </a:r>
          </a:p>
          <a:p>
            <a:pPr>
              <a:buNone/>
            </a:pPr>
            <a:endParaRPr lang="en-US" dirty="0"/>
          </a:p>
          <a:p>
            <a:pPr>
              <a:buNone/>
            </a:pPr>
            <a:r>
              <a:rPr lang="en-US" dirty="0" smtClean="0"/>
              <a:t>The </a:t>
            </a:r>
            <a:r>
              <a:rPr lang="en-US" dirty="0"/>
              <a:t>change in the economy required rapid change in schools, specifically in increasing student performance. </a:t>
            </a:r>
          </a:p>
        </p:txBody>
      </p:sp>
      <p:sp>
        <p:nvSpPr>
          <p:cNvPr id="2" name="Title 1"/>
          <p:cNvSpPr>
            <a:spLocks noGrp="1"/>
          </p:cNvSpPr>
          <p:nvPr>
            <p:ph type="title"/>
          </p:nvPr>
        </p:nvSpPr>
        <p:spPr/>
        <p:txBody>
          <a:bodyPr/>
          <a:lstStyle/>
          <a:p>
            <a:r>
              <a:rPr lang="en-US" dirty="0" smtClean="0"/>
              <a:t>Is it all about the Economy?</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buNone/>
            </a:pPr>
            <a:r>
              <a:rPr lang="en-US" dirty="0" smtClean="0"/>
              <a:t>1986 Carnegie Report, </a:t>
            </a:r>
            <a:r>
              <a:rPr lang="en-US" i="1" dirty="0" smtClean="0"/>
              <a:t>A Nation Prepared: Teachers for the 21</a:t>
            </a:r>
            <a:r>
              <a:rPr lang="en-US" i="1" baseline="30000" dirty="0" smtClean="0"/>
              <a:t>st</a:t>
            </a:r>
            <a:r>
              <a:rPr lang="en-US" i="1" dirty="0" smtClean="0"/>
              <a:t> Century</a:t>
            </a:r>
            <a:r>
              <a:rPr lang="en-US" dirty="0" smtClean="0"/>
              <a:t>, which called for a restructuring of America’s schools based on </a:t>
            </a:r>
            <a:r>
              <a:rPr lang="en-US" b="1" dirty="0" smtClean="0"/>
              <a:t>standards</a:t>
            </a:r>
          </a:p>
          <a:p>
            <a:pPr>
              <a:buNone/>
            </a:pPr>
            <a:endParaRPr lang="en-US" dirty="0" smtClean="0"/>
          </a:p>
          <a:p>
            <a:pPr>
              <a:buNone/>
            </a:pPr>
            <a:r>
              <a:rPr lang="en-US" dirty="0" smtClean="0"/>
              <a:t>In </a:t>
            </a:r>
            <a:r>
              <a:rPr lang="en-US" dirty="0"/>
              <a:t>1989, first President Bush called for an education summit to which the governors responded.  </a:t>
            </a:r>
            <a:endParaRPr lang="en-US" dirty="0" smtClean="0"/>
          </a:p>
          <a:p>
            <a:pPr>
              <a:buNone/>
            </a:pPr>
            <a:endParaRPr lang="en-US" dirty="0"/>
          </a:p>
          <a:p>
            <a:pPr>
              <a:buNone/>
            </a:pPr>
            <a:r>
              <a:rPr lang="en-US" dirty="0" smtClean="0"/>
              <a:t>A </a:t>
            </a:r>
            <a:r>
              <a:rPr lang="en-US" dirty="0"/>
              <a:t>movement toward </a:t>
            </a:r>
            <a:r>
              <a:rPr lang="en-US" b="1" dirty="0"/>
              <a:t>standards-based</a:t>
            </a:r>
            <a:r>
              <a:rPr lang="en-US" dirty="0"/>
              <a:t> education began shortly after the educational summit in the </a:t>
            </a:r>
            <a:r>
              <a:rPr lang="en-US" dirty="0" smtClean="0"/>
              <a:t>1990s.</a:t>
            </a:r>
          </a:p>
          <a:p>
            <a:pPr>
              <a:buNone/>
            </a:pPr>
            <a:endParaRPr lang="en-US" dirty="0"/>
          </a:p>
        </p:txBody>
      </p:sp>
      <p:sp>
        <p:nvSpPr>
          <p:cNvPr id="2" name="Title 1"/>
          <p:cNvSpPr>
            <a:spLocks noGrp="1"/>
          </p:cNvSpPr>
          <p:nvPr>
            <p:ph type="title"/>
          </p:nvPr>
        </p:nvSpPr>
        <p:spPr/>
        <p:txBody>
          <a:bodyPr/>
          <a:lstStyle/>
          <a:p>
            <a:r>
              <a:rPr lang="en-US" dirty="0" smtClean="0"/>
              <a:t>Who is in charge?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buNone/>
            </a:pPr>
            <a:r>
              <a:rPr lang="en-US" dirty="0" smtClean="0"/>
              <a:t>The standards movement, also has origins in national education initiatives, such as America 2000 (of 1991) and its predecessor, Goals 2000.</a:t>
            </a:r>
          </a:p>
          <a:p>
            <a:pPr>
              <a:buNone/>
            </a:pPr>
            <a:endParaRPr lang="en-US" dirty="0"/>
          </a:p>
          <a:p>
            <a:pPr>
              <a:buNone/>
            </a:pPr>
            <a:r>
              <a:rPr lang="en-US" u="sng" dirty="0" smtClean="0"/>
              <a:t> Both are attributed to research on: </a:t>
            </a:r>
          </a:p>
          <a:p>
            <a:r>
              <a:rPr lang="en-US" dirty="0" smtClean="0"/>
              <a:t>how children learn</a:t>
            </a:r>
          </a:p>
          <a:p>
            <a:r>
              <a:rPr lang="en-US" dirty="0" smtClean="0"/>
              <a:t>the effects of </a:t>
            </a:r>
            <a:r>
              <a:rPr lang="en-US" u="sng" dirty="0" smtClean="0"/>
              <a:t>minimum competency testing </a:t>
            </a:r>
            <a:r>
              <a:rPr lang="en-US" dirty="0" smtClean="0"/>
              <a:t>on instruction</a:t>
            </a:r>
          </a:p>
          <a:p>
            <a:r>
              <a:rPr lang="en-US" dirty="0" smtClean="0"/>
              <a:t>the public’s demand to </a:t>
            </a:r>
            <a:r>
              <a:rPr lang="en-US" u="sng" dirty="0" smtClean="0"/>
              <a:t>hold schools accountable </a:t>
            </a:r>
            <a:r>
              <a:rPr lang="en-US" dirty="0" smtClean="0"/>
              <a:t>for student achievement</a:t>
            </a:r>
          </a:p>
          <a:p>
            <a:pPr>
              <a:buNone/>
            </a:pPr>
            <a:endParaRPr lang="en-US" dirty="0"/>
          </a:p>
        </p:txBody>
      </p:sp>
      <p:sp>
        <p:nvSpPr>
          <p:cNvPr id="2" name="Title 1"/>
          <p:cNvSpPr>
            <a:spLocks noGrp="1"/>
          </p:cNvSpPr>
          <p:nvPr>
            <p:ph type="title"/>
          </p:nvPr>
        </p:nvSpPr>
        <p:spPr/>
        <p:txBody>
          <a:bodyPr/>
          <a:lstStyle/>
          <a:p>
            <a:r>
              <a:rPr lang="en-US" dirty="0" smtClean="0"/>
              <a:t>Supported by…</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 calcmode="lin" valueType="num">
                                      <p:cBhvr additive="base">
                                        <p:cTn id="1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US" dirty="0"/>
              <a:t>The Improving America’s Schools Act of 1994 amended the ESEA by extending requirements to all students.  </a:t>
            </a:r>
            <a:endParaRPr lang="en-US" dirty="0" smtClean="0"/>
          </a:p>
          <a:p>
            <a:pPr>
              <a:buNone/>
            </a:pPr>
            <a:endParaRPr lang="en-US" dirty="0"/>
          </a:p>
          <a:p>
            <a:pPr>
              <a:buNone/>
            </a:pPr>
            <a:r>
              <a:rPr lang="en-US" dirty="0" smtClean="0"/>
              <a:t>The </a:t>
            </a:r>
            <a:r>
              <a:rPr lang="en-US" dirty="0"/>
              <a:t>1994 legislation required all states to have standards of academic achievement; to assess student at three stages (grades 3-5, 6-8, and 9-12) to determine if they were meeting the </a:t>
            </a:r>
            <a:r>
              <a:rPr lang="en-US" dirty="0" smtClean="0"/>
              <a:t>standards.</a:t>
            </a:r>
            <a:endParaRPr lang="en-US" dirty="0"/>
          </a:p>
        </p:txBody>
      </p:sp>
      <p:sp>
        <p:nvSpPr>
          <p:cNvPr id="2" name="Title 1"/>
          <p:cNvSpPr>
            <a:spLocks noGrp="1"/>
          </p:cNvSpPr>
          <p:nvPr>
            <p:ph type="title"/>
          </p:nvPr>
        </p:nvSpPr>
        <p:spPr/>
        <p:txBody>
          <a:bodyPr/>
          <a:lstStyle/>
          <a:p>
            <a:r>
              <a:rPr lang="en-US" dirty="0" smtClean="0"/>
              <a:t>ESEA Amended</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136</TotalTime>
  <Words>1538</Words>
  <Application>Microsoft Office PowerPoint</Application>
  <PresentationFormat>On-screen Show (4:3)</PresentationFormat>
  <Paragraphs>141</Paragraphs>
  <Slides>32</Slides>
  <Notes>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Concourse</vt:lpstr>
      <vt:lpstr>ED573 History of High-Stakes Standardized Assessment</vt:lpstr>
      <vt:lpstr>ISSLC </vt:lpstr>
      <vt:lpstr>Why do we have PSSAs?</vt:lpstr>
      <vt:lpstr>EOA</vt:lpstr>
      <vt:lpstr>Did it work? Did they close the achievement gap?</vt:lpstr>
      <vt:lpstr>Is it all about the Economy?</vt:lpstr>
      <vt:lpstr>Who is in charge?</vt:lpstr>
      <vt:lpstr>Supported by…</vt:lpstr>
      <vt:lpstr>ESEA Amended</vt:lpstr>
      <vt:lpstr>Things move quickly</vt:lpstr>
      <vt:lpstr>Then….</vt:lpstr>
      <vt:lpstr>A National Report in (2006)</vt:lpstr>
      <vt:lpstr>The same year…</vt:lpstr>
      <vt:lpstr>A few years later…</vt:lpstr>
      <vt:lpstr>Common Core is what we need</vt:lpstr>
      <vt:lpstr>But we already have the PSSA</vt:lpstr>
      <vt:lpstr>Remediation?</vt:lpstr>
      <vt:lpstr>But…</vt:lpstr>
      <vt:lpstr>But students are graduating without demonstrating proficiency</vt:lpstr>
      <vt:lpstr>So now what will we do…?</vt:lpstr>
      <vt:lpstr>Who is involved in the ADP?</vt:lpstr>
      <vt:lpstr>ADP says we need GCAs, but how do they prove it?</vt:lpstr>
      <vt:lpstr>Slide 23</vt:lpstr>
      <vt:lpstr>Slide 24</vt:lpstr>
      <vt:lpstr>Slide 25</vt:lpstr>
      <vt:lpstr>Slide 26</vt:lpstr>
      <vt:lpstr>When are Keystones administered?</vt:lpstr>
      <vt:lpstr>Is it possible?  </vt:lpstr>
      <vt:lpstr>What if…</vt:lpstr>
      <vt:lpstr>Slide 30</vt:lpstr>
      <vt:lpstr>References</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ED573 History of High-Stakes Standardized Assessment</dc:title>
  <dc:creator>rschultz</dc:creator>
  <cp:lastModifiedBy>rschultz</cp:lastModifiedBy>
  <cp:revision>18</cp:revision>
  <dcterms:created xsi:type="dcterms:W3CDTF">2011-04-10T11:00:16Z</dcterms:created>
  <dcterms:modified xsi:type="dcterms:W3CDTF">2011-04-13T13:26:37Z</dcterms:modified>
</cp:coreProperties>
</file>